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6" r:id="rId5"/>
    <p:sldId id="293" r:id="rId6"/>
    <p:sldId id="278" r:id="rId7"/>
    <p:sldId id="279" r:id="rId8"/>
    <p:sldId id="280" r:id="rId9"/>
    <p:sldId id="281" r:id="rId10"/>
    <p:sldId id="282" r:id="rId11"/>
    <p:sldId id="283" r:id="rId12"/>
    <p:sldId id="284" r:id="rId13"/>
    <p:sldId id="285" r:id="rId14"/>
    <p:sldId id="286" r:id="rId15"/>
    <p:sldId id="287" r:id="rId16"/>
    <p:sldId id="294" r:id="rId17"/>
    <p:sldId id="288" r:id="rId18"/>
    <p:sldId id="289" r:id="rId19"/>
    <p:sldId id="290" r:id="rId20"/>
    <p:sldId id="291" r:id="rId21"/>
    <p:sldId id="292" r:id="rId22"/>
    <p:sldId id="274"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69161" autoAdjust="0"/>
  </p:normalViewPr>
  <p:slideViewPr>
    <p:cSldViewPr snapToGrid="0">
      <p:cViewPr varScale="1">
        <p:scale>
          <a:sx n="50" d="100"/>
          <a:sy n="50" d="100"/>
        </p:scale>
        <p:origin x="19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FBBB7-7F8C-4035-90BE-0DFA58E73D1F}" type="datetimeFigureOut">
              <a:rPr lang="nl-NL" smtClean="0"/>
              <a:t>6-11-2018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7FBF1-AD57-4CAE-ADAB-C79A0BAD9FFA}" type="slidenum">
              <a:rPr lang="nl-NL" smtClean="0"/>
              <a:t>‹nr.›</a:t>
            </a:fld>
            <a:endParaRPr lang="nl-NL"/>
          </a:p>
        </p:txBody>
      </p:sp>
    </p:spTree>
    <p:extLst>
      <p:ext uri="{BB962C8B-B14F-4D97-AF65-F5344CB8AC3E}">
        <p14:creationId xmlns:p14="http://schemas.microsoft.com/office/powerpoint/2010/main" val="84789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l.wikipedia.org/wiki/Snijtand"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nl.wikipedia.org/wiki/Stifttan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De haasachtigen verschillen voornamelijk van de knaagdieren door de twee aan weerskanten achter elkaar staande </a:t>
            </a:r>
            <a:r>
              <a:rPr lang="nl-NL" dirty="0" smtClean="0">
                <a:effectLst/>
                <a:hlinkClick r:id="rId3" tooltip="Snijtand"/>
              </a:rPr>
              <a:t>snijtanden</a:t>
            </a:r>
            <a:r>
              <a:rPr lang="nl-NL" dirty="0" smtClean="0">
                <a:effectLst/>
              </a:rPr>
              <a:t>, de voorste groot, breed, en beitelvormig met aan de voorzijde een lengtegroef. Deze ontbreekt bij de knaagdieren, evenals de tweede, kleinere en smallere "</a:t>
            </a:r>
            <a:r>
              <a:rPr lang="nl-NL" dirty="0" smtClean="0">
                <a:effectLst/>
                <a:hlinkClick r:id="rId4" tooltip="Stifttand"/>
              </a:rPr>
              <a:t>stifttand</a:t>
            </a:r>
            <a:r>
              <a:rPr lang="nl-NL" dirty="0" smtClean="0">
                <a:effectLst/>
              </a:rPr>
              <a:t>" met op doorsnede een vrijwel vierkante vorm</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F7FBF1-AD57-4CAE-ADAB-C79A0BAD9FF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4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err="1" smtClean="0">
                <a:solidFill>
                  <a:schemeClr val="tx1"/>
                </a:solidFill>
                <a:effectLst/>
                <a:latin typeface="+mn-lt"/>
                <a:ea typeface="+mn-ea"/>
                <a:cs typeface="+mn-cs"/>
              </a:rPr>
              <a:t>Fermentatieve</a:t>
            </a:r>
            <a:r>
              <a:rPr lang="nl-NL" sz="1200" b="1" i="0" kern="1200" dirty="0" smtClean="0">
                <a:solidFill>
                  <a:schemeClr val="tx1"/>
                </a:solidFill>
                <a:effectLst/>
                <a:latin typeface="+mn-lt"/>
                <a:ea typeface="+mn-ea"/>
                <a:cs typeface="+mn-cs"/>
              </a:rPr>
              <a:t> afbraak van plantbestanddelen vindt bij een grote groep herbivoren pas</a:t>
            </a:r>
            <a:r>
              <a:rPr lang="nl-NL" sz="1200" i="0" kern="1200" dirty="0" smtClean="0">
                <a:solidFill>
                  <a:schemeClr val="tx1"/>
                </a:solidFill>
                <a:effectLst/>
                <a:latin typeface="+mn-lt"/>
                <a:ea typeface="+mn-ea"/>
                <a:cs typeface="+mn-cs"/>
              </a:rPr>
              <a:t/>
            </a:r>
            <a:br>
              <a:rPr lang="nl-NL" sz="1200" i="0" kern="1200" dirty="0" smtClean="0">
                <a:solidFill>
                  <a:schemeClr val="tx1"/>
                </a:solidFill>
                <a:effectLst/>
                <a:latin typeface="+mn-lt"/>
                <a:ea typeface="+mn-ea"/>
                <a:cs typeface="+mn-cs"/>
              </a:rPr>
            </a:br>
            <a:r>
              <a:rPr lang="nl-NL" sz="1200" b="1" i="0" kern="1200" dirty="0" smtClean="0">
                <a:solidFill>
                  <a:schemeClr val="tx1"/>
                </a:solidFill>
                <a:effectLst/>
                <a:latin typeface="+mn-lt"/>
                <a:ea typeface="+mn-ea"/>
                <a:cs typeface="+mn-cs"/>
              </a:rPr>
              <a:t>in de blinde en/of dikke darm (samen </a:t>
            </a:r>
            <a:r>
              <a:rPr lang="nl-NL" sz="1200" b="1" i="0" kern="1200" dirty="0" err="1" smtClean="0">
                <a:solidFill>
                  <a:schemeClr val="tx1"/>
                </a:solidFill>
                <a:effectLst/>
                <a:latin typeface="+mn-lt"/>
                <a:ea typeface="+mn-ea"/>
                <a:cs typeface="+mn-cs"/>
              </a:rPr>
              <a:t>achterdarm</a:t>
            </a:r>
            <a:r>
              <a:rPr lang="nl-NL" sz="1200" b="1" i="0" kern="1200" smtClean="0">
                <a:solidFill>
                  <a:schemeClr val="tx1"/>
                </a:solidFill>
                <a:effectLst/>
                <a:latin typeface="+mn-lt"/>
                <a:ea typeface="+mn-ea"/>
                <a:cs typeface="+mn-cs"/>
              </a:rPr>
              <a:t>) plaats</a:t>
            </a:r>
            <a:r>
              <a:rPr lang="nl-NL" sz="1200" i="0" kern="1200" smtClean="0">
                <a:solidFill>
                  <a:schemeClr val="tx1"/>
                </a:solidFill>
                <a:effectLst/>
                <a:latin typeface="+mn-lt"/>
                <a:ea typeface="+mn-ea"/>
                <a:cs typeface="+mn-cs"/>
              </a:rPr>
              <a:t/>
            </a:r>
            <a:br>
              <a:rPr lang="nl-NL" sz="1200" i="0" kern="1200" smtClean="0">
                <a:solidFill>
                  <a:schemeClr val="tx1"/>
                </a:solidFill>
                <a:effectLst/>
                <a:latin typeface="+mn-lt"/>
                <a:ea typeface="+mn-ea"/>
                <a:cs typeface="+mn-cs"/>
              </a:rPr>
            </a:br>
            <a:endParaRPr lang="nl-NL"/>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5</a:t>
            </a:fld>
            <a:endParaRPr lang="nl-NL"/>
          </a:p>
        </p:txBody>
      </p:sp>
    </p:spTree>
    <p:extLst>
      <p:ext uri="{BB962C8B-B14F-4D97-AF65-F5344CB8AC3E}">
        <p14:creationId xmlns:p14="http://schemas.microsoft.com/office/powerpoint/2010/main" val="139265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Vitamine K is belangrijk voor de coagulatie van bloed (de bloedstolling) maar draagt ook bij aan de instandhouding van normale, stevige botten.</a:t>
            </a:r>
          </a:p>
          <a:p>
            <a:endParaRPr lang="nl-NL" dirty="0" smtClean="0"/>
          </a:p>
          <a:p>
            <a:r>
              <a:rPr lang="nl-NL" b="1" dirty="0" smtClean="0"/>
              <a:t>Vitamine B</a:t>
            </a:r>
          </a:p>
          <a:p>
            <a:r>
              <a:rPr lang="nl-NL" b="1" dirty="0" smtClean="0"/>
              <a:t>Functies van vitamine B:</a:t>
            </a:r>
            <a:r>
              <a:rPr lang="nl-NL" dirty="0" smtClean="0"/>
              <a:t/>
            </a:r>
            <a:br>
              <a:rPr lang="nl-NL" dirty="0" smtClean="0"/>
            </a:br>
            <a:r>
              <a:rPr lang="nl-NL" dirty="0" smtClean="0"/>
              <a:t>Speelt een rol in de stofwisseling van eiwitten, vetten, koolhydraten.</a:t>
            </a:r>
            <a:br>
              <a:rPr lang="nl-NL" dirty="0" smtClean="0"/>
            </a:br>
            <a:r>
              <a:rPr lang="nl-NL" u="sng" dirty="0" smtClean="0"/>
              <a:t>Bij een tekort krijgt men:</a:t>
            </a:r>
            <a:r>
              <a:rPr lang="nl-NL" dirty="0" smtClean="0"/>
              <a:t/>
            </a:r>
            <a:br>
              <a:rPr lang="nl-NL" dirty="0" smtClean="0"/>
            </a:br>
            <a:r>
              <a:rPr lang="nl-NL" dirty="0" smtClean="0"/>
              <a:t>Vermoeidheid, prikkelbaarheid</a:t>
            </a:r>
          </a:p>
          <a:p>
            <a:r>
              <a:rPr lang="nl-NL" dirty="0" smtClean="0"/>
              <a:t>Gebrek aan eetlust</a:t>
            </a:r>
          </a:p>
          <a:p>
            <a:r>
              <a:rPr lang="nl-NL" dirty="0" smtClean="0"/>
              <a:t>Ontstoken mondhoeken, kloofjes in de lippen, huidafwijkingen</a:t>
            </a:r>
          </a:p>
          <a:p>
            <a:r>
              <a:rPr lang="nl-NL" dirty="0" smtClean="0"/>
              <a:t>Bloedarmoede</a:t>
            </a:r>
          </a:p>
          <a:p>
            <a:r>
              <a:rPr lang="nl-NL" dirty="0" smtClean="0"/>
              <a:t>Maag- en darmklachten</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7</a:t>
            </a:fld>
            <a:endParaRPr lang="nl-NL"/>
          </a:p>
        </p:txBody>
      </p:sp>
    </p:spTree>
    <p:extLst>
      <p:ext uri="{BB962C8B-B14F-4D97-AF65-F5344CB8AC3E}">
        <p14:creationId xmlns:p14="http://schemas.microsoft.com/office/powerpoint/2010/main" val="105423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Het konijn heeft zowel boven als onder 2 voortanden. Achter de boventanden zitten ook nog 2 stifttanden. Deze tanden blijven gedurende het leven van het konijn doorgroeien. De tanden staan zo op elkaar dat ze tegen elkaar afslijten en daardoor de stand en de lengte van de tanden hetzelfde blijft. Konijn hebben naast de voortanden ook nog kiezen aan de boven- en onderkant. Deze kiezen blijven ook gedurende het hele leven doorgroeien. </a:t>
            </a:r>
          </a:p>
          <a:p>
            <a:endParaRPr lang="nl-NL" dirty="0"/>
          </a:p>
        </p:txBody>
      </p:sp>
      <p:sp>
        <p:nvSpPr>
          <p:cNvPr id="4" name="Tijdelijke aanduiding voor dianummer 3"/>
          <p:cNvSpPr>
            <a:spLocks noGrp="1"/>
          </p:cNvSpPr>
          <p:nvPr>
            <p:ph type="sldNum" sz="quarter" idx="10"/>
          </p:nvPr>
        </p:nvSpPr>
        <p:spPr/>
        <p:txBody>
          <a:bodyPr/>
          <a:lstStyle/>
          <a:p>
            <a:fld id="{B5BB9B04-95DA-429F-987F-BB0F63EC46C2}" type="slidenum">
              <a:rPr lang="nl-NL" smtClean="0"/>
              <a:t>9</a:t>
            </a:fld>
            <a:endParaRPr lang="nl-NL"/>
          </a:p>
        </p:txBody>
      </p:sp>
    </p:spTree>
    <p:extLst>
      <p:ext uri="{BB962C8B-B14F-4D97-AF65-F5344CB8AC3E}">
        <p14:creationId xmlns:p14="http://schemas.microsoft.com/office/powerpoint/2010/main" val="40531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Voer nodig om voedsel</a:t>
            </a:r>
            <a:r>
              <a:rPr lang="nl-NL" baseline="0" dirty="0" smtClean="0"/>
              <a:t> naar beneden te duwen, veel vezels nodig om de darmen te bewegen. Slijtage tanden door de kauwbewegingen.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5BB9B04-95DA-429F-987F-BB0F63EC46C2}" type="slidenum">
              <a:rPr lang="nl-NL" smtClean="0"/>
              <a:t>10</a:t>
            </a:fld>
            <a:endParaRPr lang="nl-NL"/>
          </a:p>
        </p:txBody>
      </p:sp>
    </p:spTree>
    <p:extLst>
      <p:ext uri="{BB962C8B-B14F-4D97-AF65-F5344CB8AC3E}">
        <p14:creationId xmlns:p14="http://schemas.microsoft.com/office/powerpoint/2010/main" val="196043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14</a:t>
            </a:fld>
            <a:endParaRPr lang="nl-NL" dirty="0"/>
          </a:p>
        </p:txBody>
      </p:sp>
    </p:spTree>
    <p:extLst>
      <p:ext uri="{BB962C8B-B14F-4D97-AF65-F5344CB8AC3E}">
        <p14:creationId xmlns:p14="http://schemas.microsoft.com/office/powerpoint/2010/main" val="3625652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19</a:t>
            </a:fld>
            <a:endParaRPr lang="nl-NL"/>
          </a:p>
        </p:txBody>
      </p:sp>
    </p:spTree>
    <p:extLst>
      <p:ext uri="{BB962C8B-B14F-4D97-AF65-F5344CB8AC3E}">
        <p14:creationId xmlns:p14="http://schemas.microsoft.com/office/powerpoint/2010/main" val="4294393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smtClean="0"/>
              <a:t>Klik om de stijl te bewerken</a:t>
            </a:r>
            <a:endParaRPr lang="nl-NL" dirty="0"/>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a:noFill/>
        </p:spPr>
        <p:txBody>
          <a:bodyPr/>
          <a:lstStyle/>
          <a:p>
            <a:fld id="{E766E7BF-1B43-4560-9C11-4E36536E79C0}" type="datetimeFigureOut">
              <a:rPr lang="nl-NL" smtClean="0"/>
              <a:t>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9709162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766E7BF-1B43-4560-9C11-4E36536E79C0}" type="datetimeFigureOut">
              <a:rPr lang="nl-NL" smtClean="0"/>
              <a:t>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18443270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766E7BF-1B43-4560-9C11-4E36536E79C0}" type="datetimeFigureOut">
              <a:rPr lang="nl-NL" smtClean="0"/>
              <a:t>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35680814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angepaste indeling">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4444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marL="228600" indent="-228600">
              <a:buFontTx/>
              <a:buBlip>
                <a:blip r:embed="rId3"/>
              </a:buBlip>
              <a:defRPr/>
            </a:lvl1pPr>
            <a:lvl2pPr marL="685800" indent="-22860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E766E7BF-1B43-4560-9C11-4E36536E79C0}" type="datetimeFigureOut">
              <a:rPr lang="nl-NL" smtClean="0"/>
              <a:t>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4020409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normAutofit/>
          </a:bodyPr>
          <a:lstStyle>
            <a:lvl1pPr>
              <a:defRPr sz="3600" b="1">
                <a:solidFill>
                  <a:schemeClr val="accent6">
                    <a:lumMod val="75000"/>
                  </a:schemeClr>
                </a:solidFill>
                <a:latin typeface="Arial" panose="020B0604020202020204" pitchFamily="34" charset="0"/>
                <a:cs typeface="Arial" panose="020B0604020202020204" pitchFamily="34" charset="0"/>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766E7BF-1B43-4560-9C11-4E36536E79C0}" type="datetimeFigureOut">
              <a:rPr lang="nl-NL" smtClean="0"/>
              <a:t>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7271970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28650" y="1825625"/>
            <a:ext cx="3886200" cy="4351338"/>
          </a:xfrm>
        </p:spPr>
        <p:txBody>
          <a:bodyPr/>
          <a:lstStyle>
            <a:lvl2pPr marL="685800" indent="-228600">
              <a:buFont typeface="Wingdings" panose="05000000000000000000" pitchFamily="2" charset="2"/>
              <a:buChar char="Ø"/>
              <a:defRPr/>
            </a:lvl2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766E7BF-1B43-4560-9C11-4E36536E79C0}" type="datetimeFigureOut">
              <a:rPr lang="nl-NL" smtClean="0"/>
              <a:t>6-11-2018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2081910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766E7BF-1B43-4560-9C11-4E36536E79C0}" type="datetimeFigureOut">
              <a:rPr lang="nl-NL" smtClean="0"/>
              <a:t>6-11-2018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186705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766E7BF-1B43-4560-9C11-4E36536E79C0}" type="datetimeFigureOut">
              <a:rPr lang="nl-NL" smtClean="0"/>
              <a:t>6-11-2018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8942956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eg">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766E7BF-1B43-4560-9C11-4E36536E79C0}" type="datetimeFigureOut">
              <a:rPr lang="nl-NL" smtClean="0"/>
              <a:t>6-11-2018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C5BEDD1-4FC0-4651-8894-C55E6A89B39A}" type="slidenum">
              <a:rPr lang="nl-NL" smtClean="0"/>
              <a:t>‹nr.›</a:t>
            </a:fld>
            <a:endParaRPr lang="nl-NL"/>
          </a:p>
        </p:txBody>
      </p:sp>
      <p:sp>
        <p:nvSpPr>
          <p:cNvPr id="6" name="Tijdelijke aanduiding voor tekst 5"/>
          <p:cNvSpPr>
            <a:spLocks noGrp="1"/>
          </p:cNvSpPr>
          <p:nvPr>
            <p:ph type="body" sz="quarter" idx="13"/>
          </p:nvPr>
        </p:nvSpPr>
        <p:spPr>
          <a:xfrm>
            <a:off x="778669" y="989014"/>
            <a:ext cx="7561660" cy="4941887"/>
          </a:xfrm>
          <a:noFill/>
        </p:spPr>
        <p:txBody>
          <a:bodyPr>
            <a:normAutofit/>
          </a:bodyPr>
          <a:lstStyle>
            <a:lvl1pPr marL="0" indent="0">
              <a:buNone/>
              <a:defRPr sz="6000" b="1">
                <a:latin typeface="Arial" panose="020B0604020202020204" pitchFamily="34" charset="0"/>
                <a:cs typeface="Arial" panose="020B0604020202020204" pitchFamily="34" charset="0"/>
              </a:defRPr>
            </a:lvl1pPr>
          </a:lstStyle>
          <a:p>
            <a:pPr lvl="0"/>
            <a:r>
              <a:rPr lang="nl-NL" smtClean="0"/>
              <a:t>Klik om de modelstijlen te bewerken</a:t>
            </a:r>
          </a:p>
        </p:txBody>
      </p:sp>
    </p:spTree>
    <p:extLst>
      <p:ext uri="{BB962C8B-B14F-4D97-AF65-F5344CB8AC3E}">
        <p14:creationId xmlns:p14="http://schemas.microsoft.com/office/powerpoint/2010/main" val="26077049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766E7BF-1B43-4560-9C11-4E36536E79C0}" type="datetimeFigureOut">
              <a:rPr lang="nl-NL" smtClean="0"/>
              <a:t>6-11-2018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18755992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766E7BF-1B43-4560-9C11-4E36536E79C0}" type="datetimeFigureOut">
              <a:rPr lang="nl-NL" smtClean="0"/>
              <a:t>6-11-2018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23045173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6E7BF-1B43-4560-9C11-4E36536E79C0}" type="datetimeFigureOut">
              <a:rPr lang="nl-NL" smtClean="0"/>
              <a:t>6-11-2018</a:t>
            </a:fld>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BEDD1-4FC0-4651-8894-C55E6A89B39A}" type="slidenum">
              <a:rPr lang="nl-NL" smtClean="0"/>
              <a:t>‹nr.›</a:t>
            </a:fld>
            <a:endParaRPr lang="nl-NL"/>
          </a:p>
        </p:txBody>
      </p:sp>
    </p:spTree>
    <p:extLst>
      <p:ext uri="{BB962C8B-B14F-4D97-AF65-F5344CB8AC3E}">
        <p14:creationId xmlns:p14="http://schemas.microsoft.com/office/powerpoint/2010/main" val="2240003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Lesindeling</a:t>
            </a:r>
            <a:endParaRPr lang="nl-NL" dirty="0"/>
          </a:p>
        </p:txBody>
      </p:sp>
      <p:sp>
        <p:nvSpPr>
          <p:cNvPr id="3" name="Tijdelijke aanduiding voor inhoud 2"/>
          <p:cNvSpPr>
            <a:spLocks noGrp="1"/>
          </p:cNvSpPr>
          <p:nvPr>
            <p:ph idx="1"/>
          </p:nvPr>
        </p:nvSpPr>
        <p:spPr/>
        <p:txBody>
          <a:bodyPr/>
          <a:lstStyle/>
          <a:p>
            <a:r>
              <a:rPr lang="nl-NL" dirty="0" smtClean="0"/>
              <a:t> Uitleg blok 2</a:t>
            </a:r>
          </a:p>
          <a:p>
            <a:r>
              <a:rPr lang="nl-NL" dirty="0"/>
              <a:t> T</a:t>
            </a:r>
            <a:r>
              <a:rPr lang="nl-NL" dirty="0" smtClean="0"/>
              <a:t>heorie les 1 </a:t>
            </a:r>
          </a:p>
          <a:p>
            <a:r>
              <a:rPr lang="nl-NL" dirty="0"/>
              <a:t> O</a:t>
            </a:r>
            <a:r>
              <a:rPr lang="nl-NL" dirty="0" smtClean="0"/>
              <a:t>pdrachten</a:t>
            </a:r>
          </a:p>
          <a:p>
            <a:pPr lvl="1"/>
            <a:r>
              <a:rPr lang="nl-NL" dirty="0" smtClean="0"/>
              <a:t>Werkblad </a:t>
            </a:r>
          </a:p>
          <a:p>
            <a:pPr lvl="1"/>
            <a:r>
              <a:rPr lang="nl-NL" dirty="0" smtClean="0"/>
              <a:t>Begrippen</a:t>
            </a:r>
          </a:p>
          <a:p>
            <a:pPr marL="457200" lvl="1" indent="0">
              <a:buNone/>
            </a:pPr>
            <a:endParaRPr lang="nl-NL" dirty="0"/>
          </a:p>
        </p:txBody>
      </p:sp>
    </p:spTree>
    <p:extLst>
      <p:ext uri="{BB962C8B-B14F-4D97-AF65-F5344CB8AC3E}">
        <p14:creationId xmlns:p14="http://schemas.microsoft.com/office/powerpoint/2010/main" val="379397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Voeding en water konijn</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Planteneters/ herbivoren  </a:t>
            </a:r>
          </a:p>
          <a:p>
            <a:r>
              <a:rPr lang="nl-NL" dirty="0" smtClean="0"/>
              <a:t>Vezelrijk en caloriearm </a:t>
            </a:r>
          </a:p>
          <a:p>
            <a:r>
              <a:rPr lang="nl-NL" dirty="0" smtClean="0"/>
              <a:t>Contant voeding + extra hoog gehalte ruwe celstof nodig om? </a:t>
            </a:r>
          </a:p>
          <a:p>
            <a:pPr lvl="1"/>
            <a:r>
              <a:rPr lang="nl-NL" dirty="0" smtClean="0"/>
              <a:t> om spijsvertering te stimuleren zodat alle voedingsstoffen worden opgenomen </a:t>
            </a:r>
          </a:p>
          <a:p>
            <a:pPr lvl="1"/>
            <a:r>
              <a:rPr lang="nl-NL" dirty="0" smtClean="0">
                <a:sym typeface="Wingdings" panose="05000000000000000000" pitchFamily="2" charset="2"/>
              </a:rPr>
              <a:t>Gebit te slijten </a:t>
            </a:r>
          </a:p>
          <a:p>
            <a:pPr lvl="2"/>
            <a:r>
              <a:rPr lang="nl-NL" dirty="0" smtClean="0">
                <a:sym typeface="Wingdings" panose="05000000000000000000" pitchFamily="2" charset="2"/>
              </a:rPr>
              <a:t> 24 uur hooi</a:t>
            </a:r>
            <a:endParaRPr lang="nl-NL" dirty="0" smtClean="0"/>
          </a:p>
          <a:p>
            <a:r>
              <a:rPr lang="nl-NL" dirty="0" smtClean="0"/>
              <a:t>Hooi (tanden) en brok (kiezen)</a:t>
            </a:r>
          </a:p>
          <a:p>
            <a:r>
              <a:rPr lang="nl-NL" dirty="0" smtClean="0"/>
              <a:t>Brok </a:t>
            </a:r>
            <a:r>
              <a:rPr lang="nl-NL" dirty="0" err="1" smtClean="0"/>
              <a:t>vs</a:t>
            </a:r>
            <a:r>
              <a:rPr lang="nl-NL" dirty="0" smtClean="0"/>
              <a:t> gemengd voer (20 á 25 gr per kg lichaamsgewicht)</a:t>
            </a:r>
          </a:p>
          <a:p>
            <a:r>
              <a:rPr lang="nl-NL" dirty="0" smtClean="0"/>
              <a:t>Groen voer </a:t>
            </a:r>
          </a:p>
          <a:p>
            <a:pPr marL="0" indent="0">
              <a:buNone/>
            </a:pPr>
            <a:endParaRPr lang="nl-NL" dirty="0"/>
          </a:p>
        </p:txBody>
      </p:sp>
    </p:spTree>
    <p:extLst>
      <p:ext uri="{BB962C8B-B14F-4D97-AF65-F5344CB8AC3E}">
        <p14:creationId xmlns:p14="http://schemas.microsoft.com/office/powerpoint/2010/main" val="199497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goede voersamenstelling bevat: </a:t>
            </a:r>
            <a:endParaRPr lang="nl-NL" dirty="0"/>
          </a:p>
        </p:txBody>
      </p:sp>
      <p:sp>
        <p:nvSpPr>
          <p:cNvPr id="3" name="Tijdelijke aanduiding voor inhoud 2"/>
          <p:cNvSpPr>
            <a:spLocks noGrp="1"/>
          </p:cNvSpPr>
          <p:nvPr>
            <p:ph idx="1"/>
          </p:nvPr>
        </p:nvSpPr>
        <p:spPr/>
        <p:txBody>
          <a:bodyPr/>
          <a:lstStyle/>
          <a:p>
            <a:pPr marL="0" indent="0">
              <a:buNone/>
            </a:pPr>
            <a:r>
              <a:rPr lang="nl-NL" dirty="0"/>
              <a:t>Dit kan je als richtlijn gebruiken voor een goede samenstelling van droogvoer:</a:t>
            </a:r>
            <a:br>
              <a:rPr lang="nl-NL" dirty="0"/>
            </a:br>
            <a:r>
              <a:rPr lang="nl-NL" dirty="0"/>
              <a:t>13-14% eiwit</a:t>
            </a:r>
            <a:br>
              <a:rPr lang="nl-NL" dirty="0"/>
            </a:br>
            <a:r>
              <a:rPr lang="nl-NL" dirty="0"/>
              <a:t>3% of minder vet</a:t>
            </a:r>
            <a:br>
              <a:rPr lang="nl-NL" dirty="0"/>
            </a:br>
            <a:r>
              <a:rPr lang="nl-NL" dirty="0"/>
              <a:t>14% of meer vezels</a:t>
            </a:r>
            <a:br>
              <a:rPr lang="nl-NL" dirty="0"/>
            </a:br>
            <a:r>
              <a:rPr lang="nl-NL" dirty="0"/>
              <a:t>10% of minder as</a:t>
            </a:r>
            <a:br>
              <a:rPr lang="nl-NL" dirty="0"/>
            </a:br>
            <a:r>
              <a:rPr lang="nl-NL" dirty="0"/>
              <a:t>1% of minder calcium</a:t>
            </a:r>
          </a:p>
        </p:txBody>
      </p:sp>
    </p:spTree>
    <p:extLst>
      <p:ext uri="{BB962C8B-B14F-4D97-AF65-F5344CB8AC3E}">
        <p14:creationId xmlns:p14="http://schemas.microsoft.com/office/powerpoint/2010/main" val="3351904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02023"/>
            <a:ext cx="9188916" cy="5803526"/>
          </a:xfrm>
        </p:spPr>
      </p:pic>
    </p:spTree>
    <p:extLst>
      <p:ext uri="{BB962C8B-B14F-4D97-AF65-F5344CB8AC3E}">
        <p14:creationId xmlns:p14="http://schemas.microsoft.com/office/powerpoint/2010/main" val="2011251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Functie ruwvoer </a:t>
            </a:r>
            <a:endParaRPr lang="nl-NL" dirty="0"/>
          </a:p>
        </p:txBody>
      </p:sp>
      <p:sp>
        <p:nvSpPr>
          <p:cNvPr id="3" name="Tijdelijke aanduiding voor inhoud 2"/>
          <p:cNvSpPr>
            <a:spLocks noGrp="1"/>
          </p:cNvSpPr>
          <p:nvPr>
            <p:ph idx="1"/>
          </p:nvPr>
        </p:nvSpPr>
        <p:spPr/>
        <p:txBody>
          <a:bodyPr/>
          <a:lstStyle/>
          <a:p>
            <a:pPr lvl="0"/>
            <a:r>
              <a:rPr lang="nl-NL" dirty="0" smtClean="0"/>
              <a:t> Vezels</a:t>
            </a:r>
            <a:endParaRPr lang="nl-NL" dirty="0"/>
          </a:p>
          <a:p>
            <a:pPr lvl="0"/>
            <a:r>
              <a:rPr lang="nl-NL" dirty="0" smtClean="0"/>
              <a:t> Dwingen </a:t>
            </a:r>
            <a:r>
              <a:rPr lang="nl-NL" dirty="0"/>
              <a:t>tot kauwen</a:t>
            </a:r>
          </a:p>
          <a:p>
            <a:pPr lvl="0"/>
            <a:r>
              <a:rPr lang="nl-NL" dirty="0" smtClean="0"/>
              <a:t> Speekselproductie</a:t>
            </a:r>
            <a:endParaRPr lang="nl-NL" dirty="0"/>
          </a:p>
          <a:p>
            <a:pPr lvl="0"/>
            <a:r>
              <a:rPr lang="nl-NL" dirty="0" smtClean="0"/>
              <a:t> Stimulatie </a:t>
            </a:r>
            <a:r>
              <a:rPr lang="nl-NL" dirty="0"/>
              <a:t>darmwand</a:t>
            </a:r>
          </a:p>
          <a:p>
            <a:pPr lvl="0"/>
            <a:r>
              <a:rPr lang="nl-NL" dirty="0" smtClean="0"/>
              <a:t> Gezonde </a:t>
            </a:r>
            <a:r>
              <a:rPr lang="nl-NL" dirty="0"/>
              <a:t>blindedarm- en dikke-darmwerking</a:t>
            </a:r>
          </a:p>
          <a:p>
            <a:pPr lvl="0"/>
            <a:r>
              <a:rPr lang="nl-NL" dirty="0" smtClean="0"/>
              <a:t> Bron </a:t>
            </a:r>
            <a:r>
              <a:rPr lang="nl-NL" dirty="0"/>
              <a:t>van energie en andere noodzakelijke voedingsstoffen</a:t>
            </a:r>
          </a:p>
          <a:p>
            <a:r>
              <a:rPr lang="nl-NL" dirty="0" smtClean="0"/>
              <a:t> Natuurlijk </a:t>
            </a:r>
            <a:r>
              <a:rPr lang="nl-NL" dirty="0"/>
              <a:t>gedrag</a:t>
            </a:r>
          </a:p>
        </p:txBody>
      </p:sp>
    </p:spTree>
    <p:extLst>
      <p:ext uri="{BB962C8B-B14F-4D97-AF65-F5344CB8AC3E}">
        <p14:creationId xmlns:p14="http://schemas.microsoft.com/office/powerpoint/2010/main" val="3604775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Voedingsfouten </a:t>
            </a:r>
            <a:endParaRPr lang="nl-NL" dirty="0"/>
          </a:p>
        </p:txBody>
      </p:sp>
      <p:sp>
        <p:nvSpPr>
          <p:cNvPr id="3" name="Tijdelijke aanduiding voor inhoud 2"/>
          <p:cNvSpPr>
            <a:spLocks noGrp="1"/>
          </p:cNvSpPr>
          <p:nvPr>
            <p:ph idx="1"/>
          </p:nvPr>
        </p:nvSpPr>
        <p:spPr>
          <a:xfrm>
            <a:off x="628650" y="1690689"/>
            <a:ext cx="7188574" cy="4716695"/>
          </a:xfrm>
        </p:spPr>
        <p:txBody>
          <a:bodyPr>
            <a:normAutofit fontScale="85000" lnSpcReduction="20000"/>
          </a:bodyPr>
          <a:lstStyle/>
          <a:p>
            <a:r>
              <a:rPr lang="nl-NL" dirty="0" smtClean="0"/>
              <a:t>Wam </a:t>
            </a:r>
          </a:p>
          <a:p>
            <a:r>
              <a:rPr lang="nl-NL" dirty="0" smtClean="0"/>
              <a:t>Haken </a:t>
            </a:r>
          </a:p>
          <a:p>
            <a:r>
              <a:rPr lang="nl-NL" dirty="0" smtClean="0"/>
              <a:t>Olifantstanden </a:t>
            </a:r>
          </a:p>
          <a:p>
            <a:r>
              <a:rPr lang="nl-NL" dirty="0" smtClean="0"/>
              <a:t>Jonge konijnen </a:t>
            </a:r>
            <a:r>
              <a:rPr lang="nl-NL" dirty="0" smtClean="0">
                <a:sym typeface="Wingdings" panose="05000000000000000000" pitchFamily="2" charset="2"/>
              </a:rPr>
              <a:t>stressgevoelig, speciaal voer en  groenvoer vanaf een half jaar</a:t>
            </a:r>
            <a:endParaRPr lang="nl-NL" dirty="0" smtClean="0"/>
          </a:p>
          <a:p>
            <a:r>
              <a:rPr lang="nl-NL" dirty="0" smtClean="0"/>
              <a:t>Groenvoer </a:t>
            </a:r>
            <a:r>
              <a:rPr lang="nl-NL" dirty="0" smtClean="0">
                <a:sym typeface="Wingdings" panose="05000000000000000000" pitchFamily="2" charset="2"/>
              </a:rPr>
              <a:t> geen sla of koolsoorten </a:t>
            </a:r>
          </a:p>
          <a:p>
            <a:r>
              <a:rPr lang="nl-NL" dirty="0" smtClean="0">
                <a:sym typeface="Wingdings" panose="05000000000000000000" pitchFamily="2" charset="2"/>
              </a:rPr>
              <a:t>Te veel groenvoer  100 gr per kg lichaamsgewicht </a:t>
            </a:r>
          </a:p>
          <a:p>
            <a:r>
              <a:rPr lang="nl-NL" dirty="0"/>
              <a:t>K</a:t>
            </a:r>
            <a:r>
              <a:rPr lang="nl-NL" dirty="0" smtClean="0"/>
              <a:t>naagstenen </a:t>
            </a:r>
            <a:r>
              <a:rPr lang="nl-NL" dirty="0" smtClean="0">
                <a:sym typeface="Wingdings" panose="05000000000000000000" pitchFamily="2" charset="2"/>
              </a:rPr>
              <a:t></a:t>
            </a:r>
            <a:r>
              <a:rPr lang="nl-NL" dirty="0" smtClean="0"/>
              <a:t>heel </a:t>
            </a:r>
            <a:r>
              <a:rPr lang="nl-NL" dirty="0"/>
              <a:t>veel kalk en kunnen blaas- en nierproblemen </a:t>
            </a:r>
            <a:r>
              <a:rPr lang="nl-NL" dirty="0" smtClean="0"/>
              <a:t>veroorzaken</a:t>
            </a:r>
          </a:p>
          <a:p>
            <a:r>
              <a:rPr lang="nl-NL" dirty="0" smtClean="0"/>
              <a:t>Gras: lentegras meer eiwitten </a:t>
            </a:r>
            <a:r>
              <a:rPr lang="nl-NL" dirty="0" smtClean="0">
                <a:sym typeface="Wingdings" panose="05000000000000000000" pitchFamily="2" charset="2"/>
              </a:rPr>
              <a:t> diarree/plakpoep</a:t>
            </a:r>
          </a:p>
          <a:p>
            <a:r>
              <a:rPr lang="nl-NL" dirty="0" smtClean="0">
                <a:sym typeface="Wingdings" panose="05000000000000000000" pitchFamily="2" charset="2"/>
              </a:rPr>
              <a:t>Gras: net gemaaid gras  gas. Geplukt is goed! </a:t>
            </a:r>
          </a:p>
          <a:p>
            <a:r>
              <a:rPr lang="nl-NL" dirty="0" smtClean="0">
                <a:sym typeface="Wingdings" panose="05000000000000000000" pitchFamily="2" charset="2"/>
              </a:rPr>
              <a:t>Te veel voer laten liggen van blindedarmkeutels </a:t>
            </a:r>
          </a:p>
          <a:p>
            <a:r>
              <a:rPr lang="nl-NL" dirty="0" smtClean="0">
                <a:sym typeface="Wingdings" panose="05000000000000000000" pitchFamily="2" charset="2"/>
              </a:rPr>
              <a:t>Geen verrijking </a:t>
            </a:r>
            <a:endParaRPr lang="nl-NL" dirty="0"/>
          </a:p>
        </p:txBody>
      </p:sp>
    </p:spTree>
    <p:extLst>
      <p:ext uri="{BB962C8B-B14F-4D97-AF65-F5344CB8AC3E}">
        <p14:creationId xmlns:p14="http://schemas.microsoft.com/office/powerpoint/2010/main" val="350721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2396" y="73680"/>
            <a:ext cx="3576749" cy="2670639"/>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5" y="-1"/>
            <a:ext cx="3223107" cy="2761129"/>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077" y="56868"/>
            <a:ext cx="3600872" cy="2400581"/>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66447"/>
            <a:ext cx="7002461" cy="1909762"/>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8669" y="2457449"/>
            <a:ext cx="3345331" cy="2508998"/>
          </a:xfrm>
          <a:prstGeom prst="rect">
            <a:avLst/>
          </a:prstGeom>
        </p:spPr>
      </p:pic>
    </p:spTree>
    <p:extLst>
      <p:ext uri="{BB962C8B-B14F-4D97-AF65-F5344CB8AC3E}">
        <p14:creationId xmlns:p14="http://schemas.microsoft.com/office/powerpoint/2010/main" val="3902775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l="24011" t="7666" r="29588" b="9217"/>
          <a:stretch/>
        </p:blipFill>
        <p:spPr>
          <a:xfrm rot="16200000">
            <a:off x="3049769" y="-796457"/>
            <a:ext cx="3072029" cy="9171566"/>
          </a:xfrm>
        </p:spPr>
      </p:pic>
    </p:spTree>
    <p:extLst>
      <p:ext uri="{BB962C8B-B14F-4D97-AF65-F5344CB8AC3E}">
        <p14:creationId xmlns:p14="http://schemas.microsoft.com/office/powerpoint/2010/main" val="2841017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Opdracht(en)</a:t>
            </a:r>
            <a:endParaRPr lang="nl-NL" dirty="0"/>
          </a:p>
        </p:txBody>
      </p:sp>
      <p:sp>
        <p:nvSpPr>
          <p:cNvPr id="3" name="Tijdelijke aanduiding voor inhoud 2"/>
          <p:cNvSpPr>
            <a:spLocks noGrp="1"/>
          </p:cNvSpPr>
          <p:nvPr>
            <p:ph idx="1"/>
          </p:nvPr>
        </p:nvSpPr>
        <p:spPr/>
        <p:txBody>
          <a:bodyPr/>
          <a:lstStyle/>
          <a:p>
            <a:r>
              <a:rPr lang="nl-NL" dirty="0" smtClean="0"/>
              <a:t>Theorie werkblad konijn</a:t>
            </a:r>
          </a:p>
          <a:p>
            <a:r>
              <a:rPr lang="nl-NL" dirty="0" smtClean="0"/>
              <a:t>Begrippen </a:t>
            </a:r>
            <a:endParaRPr lang="nl-NL" dirty="0"/>
          </a:p>
        </p:txBody>
      </p:sp>
    </p:spTree>
    <p:extLst>
      <p:ext uri="{BB962C8B-B14F-4D97-AF65-F5344CB8AC3E}">
        <p14:creationId xmlns:p14="http://schemas.microsoft.com/office/powerpoint/2010/main" val="510367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Begrippen</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142340781"/>
              </p:ext>
            </p:extLst>
          </p:nvPr>
        </p:nvGraphicFramePr>
        <p:xfrm>
          <a:off x="249210" y="2118892"/>
          <a:ext cx="8645580" cy="3060288"/>
        </p:xfrm>
        <a:graphic>
          <a:graphicData uri="http://schemas.openxmlformats.org/drawingml/2006/table">
            <a:tbl>
              <a:tblPr firstRow="1" bandRow="1">
                <a:tableStyleId>{5C22544A-7EE6-4342-B048-85BDC9FD1C3A}</a:tableStyleId>
              </a:tblPr>
              <a:tblGrid>
                <a:gridCol w="2161395">
                  <a:extLst>
                    <a:ext uri="{9D8B030D-6E8A-4147-A177-3AD203B41FA5}">
                      <a16:colId xmlns:a16="http://schemas.microsoft.com/office/drawing/2014/main" val="2069808098"/>
                    </a:ext>
                  </a:extLst>
                </a:gridCol>
                <a:gridCol w="2161395">
                  <a:extLst>
                    <a:ext uri="{9D8B030D-6E8A-4147-A177-3AD203B41FA5}">
                      <a16:colId xmlns:a16="http://schemas.microsoft.com/office/drawing/2014/main" val="1954645112"/>
                    </a:ext>
                  </a:extLst>
                </a:gridCol>
                <a:gridCol w="2161395">
                  <a:extLst>
                    <a:ext uri="{9D8B030D-6E8A-4147-A177-3AD203B41FA5}">
                      <a16:colId xmlns:a16="http://schemas.microsoft.com/office/drawing/2014/main" val="767255102"/>
                    </a:ext>
                  </a:extLst>
                </a:gridCol>
                <a:gridCol w="2161395">
                  <a:extLst>
                    <a:ext uri="{9D8B030D-6E8A-4147-A177-3AD203B41FA5}">
                      <a16:colId xmlns:a16="http://schemas.microsoft.com/office/drawing/2014/main" val="2509167433"/>
                    </a:ext>
                  </a:extLst>
                </a:gridCol>
              </a:tblGrid>
              <a:tr h="452898">
                <a:tc>
                  <a:txBody>
                    <a:bodyPr/>
                    <a:lstStyle/>
                    <a:p>
                      <a:r>
                        <a:rPr lang="nl-NL" sz="1800" dirty="0" smtClean="0"/>
                        <a:t>Begrip</a:t>
                      </a:r>
                      <a:endParaRPr lang="nl-NL" sz="1800" dirty="0"/>
                    </a:p>
                  </a:txBody>
                  <a:tcPr marL="68580" marR="68580" marT="34290" marB="34290"/>
                </a:tc>
                <a:tc>
                  <a:txBody>
                    <a:bodyPr/>
                    <a:lstStyle/>
                    <a:p>
                      <a:r>
                        <a:rPr lang="nl-NL" sz="1800" dirty="0" smtClean="0"/>
                        <a:t>Betekenis</a:t>
                      </a:r>
                      <a:endParaRPr lang="nl-NL" sz="1800" dirty="0"/>
                    </a:p>
                  </a:txBody>
                  <a:tcPr marL="68580" marR="68580" marT="34290" marB="34290"/>
                </a:tc>
                <a:tc>
                  <a:txBody>
                    <a:bodyPr/>
                    <a:lstStyle/>
                    <a:p>
                      <a:r>
                        <a:rPr lang="nl-NL" sz="1800" dirty="0" smtClean="0"/>
                        <a:t>Begrip</a:t>
                      </a:r>
                      <a:endParaRPr lang="nl-NL" sz="1800" dirty="0"/>
                    </a:p>
                  </a:txBody>
                  <a:tcPr marL="68580" marR="68580" marT="34290" marB="34290"/>
                </a:tc>
                <a:tc>
                  <a:txBody>
                    <a:bodyPr/>
                    <a:lstStyle/>
                    <a:p>
                      <a:r>
                        <a:rPr lang="nl-NL" sz="1800" dirty="0" smtClean="0"/>
                        <a:t>betekenis</a:t>
                      </a:r>
                      <a:endParaRPr lang="nl-NL" sz="1800" dirty="0"/>
                    </a:p>
                  </a:txBody>
                  <a:tcPr marL="68580" marR="68580" marT="34290" marB="34290"/>
                </a:tc>
                <a:extLst>
                  <a:ext uri="{0D108BD9-81ED-4DB2-BD59-A6C34878D82A}">
                    <a16:rowId xmlns:a16="http://schemas.microsoft.com/office/drawing/2014/main" val="3792854220"/>
                  </a:ext>
                </a:extLst>
              </a:tr>
              <a:tr h="452898">
                <a:tc>
                  <a:txBody>
                    <a:bodyPr/>
                    <a:lstStyle/>
                    <a:p>
                      <a:r>
                        <a:rPr lang="nl-NL" sz="1800" dirty="0" smtClean="0"/>
                        <a:t>Snijtanden</a:t>
                      </a:r>
                      <a:endParaRPr lang="nl-NL" sz="1800" dirty="0"/>
                    </a:p>
                  </a:txBody>
                  <a:tcPr marL="68580" marR="68580" marT="34290" marB="34290"/>
                </a:tc>
                <a:tc>
                  <a:txBody>
                    <a:bodyPr/>
                    <a:lstStyle/>
                    <a:p>
                      <a:endParaRPr lang="nl-NL" sz="1800"/>
                    </a:p>
                  </a:txBody>
                  <a:tcPr marL="68580" marR="68580" marT="34290" marB="34290"/>
                </a:tc>
                <a:tc>
                  <a:txBody>
                    <a:bodyPr/>
                    <a:lstStyle/>
                    <a:p>
                      <a:r>
                        <a:rPr lang="nl-NL" sz="1800" dirty="0" smtClean="0"/>
                        <a:t>Wam</a:t>
                      </a:r>
                      <a:endParaRPr lang="nl-NL" sz="1800" dirty="0"/>
                    </a:p>
                  </a:txBody>
                  <a:tcPr marL="68580" marR="68580" marT="34290" marB="34290"/>
                </a:tc>
                <a:tc>
                  <a:txBody>
                    <a:bodyPr/>
                    <a:lstStyle/>
                    <a:p>
                      <a:endParaRPr lang="nl-NL" sz="1800"/>
                    </a:p>
                  </a:txBody>
                  <a:tcPr marL="68580" marR="68580" marT="34290" marB="34290"/>
                </a:tc>
                <a:extLst>
                  <a:ext uri="{0D108BD9-81ED-4DB2-BD59-A6C34878D82A}">
                    <a16:rowId xmlns:a16="http://schemas.microsoft.com/office/drawing/2014/main" val="2447345975"/>
                  </a:ext>
                </a:extLst>
              </a:tr>
              <a:tr h="452898">
                <a:tc>
                  <a:txBody>
                    <a:bodyPr/>
                    <a:lstStyle/>
                    <a:p>
                      <a:r>
                        <a:rPr lang="nl-NL" sz="1800" dirty="0" smtClean="0"/>
                        <a:t>Stifttanden</a:t>
                      </a:r>
                      <a:endParaRPr lang="nl-NL" sz="1800" dirty="0"/>
                    </a:p>
                  </a:txBody>
                  <a:tcPr marL="68580" marR="68580" marT="34290" marB="34290"/>
                </a:tc>
                <a:tc>
                  <a:txBody>
                    <a:bodyPr/>
                    <a:lstStyle/>
                    <a:p>
                      <a:endParaRPr lang="nl-NL" sz="1800"/>
                    </a:p>
                  </a:txBody>
                  <a:tcPr marL="68580" marR="68580" marT="34290" marB="34290"/>
                </a:tc>
                <a:tc>
                  <a:txBody>
                    <a:bodyPr/>
                    <a:lstStyle/>
                    <a:p>
                      <a:r>
                        <a:rPr lang="nl-NL" sz="1800" dirty="0" smtClean="0"/>
                        <a:t>Olifantstanden</a:t>
                      </a:r>
                      <a:r>
                        <a:rPr lang="nl-NL" sz="1800" baseline="0" dirty="0" smtClean="0"/>
                        <a:t> </a:t>
                      </a:r>
                      <a:endParaRPr lang="nl-NL" sz="1800" dirty="0"/>
                    </a:p>
                  </a:txBody>
                  <a:tcPr marL="68580" marR="68580" marT="34290" marB="34290"/>
                </a:tc>
                <a:tc>
                  <a:txBody>
                    <a:bodyPr/>
                    <a:lstStyle/>
                    <a:p>
                      <a:endParaRPr lang="nl-NL" sz="1800"/>
                    </a:p>
                  </a:txBody>
                  <a:tcPr marL="68580" marR="68580" marT="34290" marB="34290"/>
                </a:tc>
                <a:extLst>
                  <a:ext uri="{0D108BD9-81ED-4DB2-BD59-A6C34878D82A}">
                    <a16:rowId xmlns:a16="http://schemas.microsoft.com/office/drawing/2014/main" val="491771129"/>
                  </a:ext>
                </a:extLst>
              </a:tr>
              <a:tr h="452898">
                <a:tc>
                  <a:txBody>
                    <a:bodyPr/>
                    <a:lstStyle/>
                    <a:p>
                      <a:r>
                        <a:rPr lang="nl-NL" sz="1800" dirty="0" smtClean="0"/>
                        <a:t>Functie blinde darm</a:t>
                      </a:r>
                      <a:endParaRPr lang="nl-NL" sz="1800" dirty="0"/>
                    </a:p>
                  </a:txBody>
                  <a:tcPr marL="68580" marR="68580" marT="34290" marB="34290"/>
                </a:tc>
                <a:tc>
                  <a:txBody>
                    <a:bodyPr/>
                    <a:lstStyle/>
                    <a:p>
                      <a:endParaRPr lang="nl-NL" sz="1800"/>
                    </a:p>
                  </a:txBody>
                  <a:tcPr marL="68580" marR="68580" marT="34290" marB="34290"/>
                </a:tc>
                <a:tc>
                  <a:txBody>
                    <a:bodyPr/>
                    <a:lstStyle/>
                    <a:p>
                      <a:r>
                        <a:rPr lang="nl-NL" sz="1800" dirty="0" smtClean="0"/>
                        <a:t>Blindedarmkeutels</a:t>
                      </a:r>
                      <a:endParaRPr lang="nl-NL" sz="1800" dirty="0"/>
                    </a:p>
                  </a:txBody>
                  <a:tcPr marL="68580" marR="68580" marT="34290" marB="34290"/>
                </a:tc>
                <a:tc>
                  <a:txBody>
                    <a:bodyPr/>
                    <a:lstStyle/>
                    <a:p>
                      <a:endParaRPr lang="nl-NL" sz="1800"/>
                    </a:p>
                  </a:txBody>
                  <a:tcPr marL="68580" marR="68580" marT="34290" marB="34290"/>
                </a:tc>
                <a:extLst>
                  <a:ext uri="{0D108BD9-81ED-4DB2-BD59-A6C34878D82A}">
                    <a16:rowId xmlns:a16="http://schemas.microsoft.com/office/drawing/2014/main" val="2368655874"/>
                  </a:ext>
                </a:extLst>
              </a:tr>
              <a:tr h="452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err="1" smtClean="0"/>
                        <a:t>Caecotrofie</a:t>
                      </a:r>
                      <a:endParaRPr lang="nl-NL" sz="1800" dirty="0" smtClean="0"/>
                    </a:p>
                  </a:txBody>
                  <a:tcPr marL="68580" marR="68580" marT="34290" marB="34290"/>
                </a:tc>
                <a:tc>
                  <a:txBody>
                    <a:bodyPr/>
                    <a:lstStyle/>
                    <a:p>
                      <a:endParaRPr lang="nl-NL" sz="1800"/>
                    </a:p>
                  </a:txBody>
                  <a:tcPr marL="68580" marR="68580" marT="34290" marB="34290"/>
                </a:tc>
                <a:tc>
                  <a:txBody>
                    <a:bodyPr/>
                    <a:lstStyle/>
                    <a:p>
                      <a:r>
                        <a:rPr lang="nl-NL" sz="1800" dirty="0" smtClean="0"/>
                        <a:t>Lentegras</a:t>
                      </a:r>
                      <a:r>
                        <a:rPr lang="nl-NL" sz="1800" baseline="0" dirty="0" smtClean="0"/>
                        <a:t> </a:t>
                      </a:r>
                      <a:endParaRPr lang="nl-NL" sz="1800" dirty="0"/>
                    </a:p>
                  </a:txBody>
                  <a:tcPr marL="68580" marR="68580" marT="34290" marB="34290"/>
                </a:tc>
                <a:tc>
                  <a:txBody>
                    <a:bodyPr/>
                    <a:lstStyle/>
                    <a:p>
                      <a:endParaRPr lang="nl-NL" sz="1800"/>
                    </a:p>
                  </a:txBody>
                  <a:tcPr marL="68580" marR="68580" marT="34290" marB="34290"/>
                </a:tc>
                <a:extLst>
                  <a:ext uri="{0D108BD9-81ED-4DB2-BD59-A6C34878D82A}">
                    <a16:rowId xmlns:a16="http://schemas.microsoft.com/office/drawing/2014/main" val="308993997"/>
                  </a:ext>
                </a:extLst>
              </a:tr>
              <a:tr h="0">
                <a:tc>
                  <a:txBody>
                    <a:bodyPr/>
                    <a:lstStyle/>
                    <a:p>
                      <a:r>
                        <a:rPr lang="nl-NL" sz="1800" dirty="0" smtClean="0"/>
                        <a:t>Blindedarmvertering </a:t>
                      </a:r>
                      <a:endParaRPr lang="nl-NL" sz="1800" dirty="0"/>
                    </a:p>
                  </a:txBody>
                  <a:tcPr marL="68580" marR="68580" marT="34290" marB="34290"/>
                </a:tc>
                <a:tc>
                  <a:txBody>
                    <a:bodyPr/>
                    <a:lstStyle/>
                    <a:p>
                      <a:endParaRPr lang="nl-NL" sz="18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smtClean="0"/>
                        <a:t>Voedingsfouten</a:t>
                      </a:r>
                    </a:p>
                  </a:txBody>
                  <a:tcPr marL="68580" marR="68580" marT="34290" marB="34290"/>
                </a:tc>
                <a:tc>
                  <a:txBody>
                    <a:bodyPr/>
                    <a:lstStyle/>
                    <a:p>
                      <a:endParaRPr lang="nl-NL" sz="1800"/>
                    </a:p>
                  </a:txBody>
                  <a:tcPr marL="68580" marR="68580" marT="34290" marB="34290"/>
                </a:tc>
                <a:extLst>
                  <a:ext uri="{0D108BD9-81ED-4DB2-BD59-A6C34878D82A}">
                    <a16:rowId xmlns:a16="http://schemas.microsoft.com/office/drawing/2014/main" val="418828764"/>
                  </a:ext>
                </a:extLst>
              </a:tr>
              <a:tr h="452898">
                <a:tc>
                  <a:txBody>
                    <a:bodyPr/>
                    <a:lstStyle/>
                    <a:p>
                      <a:r>
                        <a:rPr lang="nl-NL" sz="1800" dirty="0" smtClean="0"/>
                        <a:t>Coprofagie</a:t>
                      </a:r>
                      <a:endParaRPr lang="nl-NL" sz="1800" dirty="0"/>
                    </a:p>
                  </a:txBody>
                  <a:tcPr marL="68580" marR="68580" marT="34290" marB="34290"/>
                </a:tc>
                <a:tc>
                  <a:txBody>
                    <a:bodyPr/>
                    <a:lstStyle/>
                    <a:p>
                      <a:endParaRPr lang="nl-NL" sz="1800"/>
                    </a:p>
                  </a:txBody>
                  <a:tcPr marL="68580" marR="68580" marT="34290" marB="34290"/>
                </a:tc>
                <a:tc>
                  <a:txBody>
                    <a:bodyPr/>
                    <a:lstStyle/>
                    <a:p>
                      <a:endParaRPr lang="nl-NL" sz="1800" dirty="0"/>
                    </a:p>
                  </a:txBody>
                  <a:tcPr marL="68580" marR="68580" marT="34290" marB="34290"/>
                </a:tc>
                <a:tc>
                  <a:txBody>
                    <a:bodyPr/>
                    <a:lstStyle/>
                    <a:p>
                      <a:endParaRPr lang="nl-NL" sz="1800" dirty="0"/>
                    </a:p>
                  </a:txBody>
                  <a:tcPr marL="68580" marR="68580" marT="34290" marB="34290"/>
                </a:tc>
                <a:extLst>
                  <a:ext uri="{0D108BD9-81ED-4DB2-BD59-A6C34878D82A}">
                    <a16:rowId xmlns:a16="http://schemas.microsoft.com/office/drawing/2014/main" val="2204787290"/>
                  </a:ext>
                </a:extLst>
              </a:tr>
            </a:tbl>
          </a:graphicData>
        </a:graphic>
      </p:graphicFrame>
    </p:spTree>
    <p:extLst>
      <p:ext uri="{BB962C8B-B14F-4D97-AF65-F5344CB8AC3E}">
        <p14:creationId xmlns:p14="http://schemas.microsoft.com/office/powerpoint/2010/main" val="4160802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Afsluiting </a:t>
            </a:r>
            <a:endParaRPr lang="nl-NL" dirty="0"/>
          </a:p>
        </p:txBody>
      </p:sp>
      <p:sp>
        <p:nvSpPr>
          <p:cNvPr id="3" name="Tijdelijke aanduiding voor inhoud 2"/>
          <p:cNvSpPr>
            <a:spLocks noGrp="1"/>
          </p:cNvSpPr>
          <p:nvPr>
            <p:ph idx="1"/>
          </p:nvPr>
        </p:nvSpPr>
        <p:spPr/>
        <p:txBody>
          <a:bodyPr/>
          <a:lstStyle/>
          <a:p>
            <a:r>
              <a:rPr lang="nl-NL" dirty="0" smtClean="0"/>
              <a:t> Wat heb je deze les geleerd?</a:t>
            </a:r>
          </a:p>
          <a:p>
            <a:r>
              <a:rPr lang="nl-NL" dirty="0" smtClean="0"/>
              <a:t> Wat vond je leuk?</a:t>
            </a:r>
          </a:p>
          <a:p>
            <a:r>
              <a:rPr lang="nl-NL" dirty="0"/>
              <a:t> </a:t>
            </a:r>
            <a:r>
              <a:rPr lang="nl-NL" dirty="0" smtClean="0"/>
              <a:t>Wat vond je minder leuk?</a:t>
            </a:r>
            <a:endParaRPr lang="nl-NL" dirty="0"/>
          </a:p>
        </p:txBody>
      </p:sp>
      <p:pic>
        <p:nvPicPr>
          <p:cNvPr id="4" name="Tijdelijke aanduiding voor inhou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541" y="3264156"/>
            <a:ext cx="5217459" cy="3593844"/>
          </a:xfrm>
          <a:prstGeom prst="rect">
            <a:avLst/>
          </a:prstGeom>
        </p:spPr>
      </p:pic>
    </p:spTree>
    <p:extLst>
      <p:ext uri="{BB962C8B-B14F-4D97-AF65-F5344CB8AC3E}">
        <p14:creationId xmlns:p14="http://schemas.microsoft.com/office/powerpoint/2010/main" val="2580653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Micro-rooster</a:t>
            </a:r>
            <a:endParaRPr lang="nl-NL"/>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116989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Definitie haasachtige </a:t>
            </a:r>
            <a:endParaRPr lang="nl-NL" dirty="0"/>
          </a:p>
        </p:txBody>
      </p:sp>
      <p:sp>
        <p:nvSpPr>
          <p:cNvPr id="3" name="Tijdelijke aanduiding voor inhoud 2"/>
          <p:cNvSpPr>
            <a:spLocks noGrp="1"/>
          </p:cNvSpPr>
          <p:nvPr>
            <p:ph idx="1"/>
          </p:nvPr>
        </p:nvSpPr>
        <p:spPr/>
        <p:txBody>
          <a:bodyPr/>
          <a:lstStyle/>
          <a:p>
            <a:r>
              <a:rPr lang="nl-NL" dirty="0" smtClean="0"/>
              <a:t> </a:t>
            </a:r>
            <a:r>
              <a:rPr lang="nl-NL" dirty="0"/>
              <a:t>Superorde </a:t>
            </a:r>
            <a:r>
              <a:rPr lang="nl-NL" dirty="0" err="1"/>
              <a:t>Euarchontoglires</a:t>
            </a:r>
            <a:endParaRPr lang="nl-NL" dirty="0"/>
          </a:p>
          <a:p>
            <a:pPr lvl="1"/>
            <a:r>
              <a:rPr lang="nl-NL" dirty="0"/>
              <a:t>Orde haasachtige (orde </a:t>
            </a:r>
            <a:r>
              <a:rPr lang="nl-NL" dirty="0" err="1"/>
              <a:t>Lagomorpha</a:t>
            </a:r>
            <a:r>
              <a:rPr lang="nl-NL" dirty="0"/>
              <a:t>)</a:t>
            </a:r>
          </a:p>
          <a:p>
            <a:pPr lvl="2"/>
            <a:r>
              <a:rPr lang="nl-NL" dirty="0"/>
              <a:t>Twee families: Hazen en konijnen. </a:t>
            </a:r>
            <a:endParaRPr lang="nl-NL" dirty="0" smtClean="0"/>
          </a:p>
          <a:p>
            <a:pPr lvl="2"/>
            <a:endParaRPr lang="nl-NL" dirty="0"/>
          </a:p>
          <a:p>
            <a:r>
              <a:rPr lang="nl-NL" dirty="0" smtClean="0"/>
              <a:t>Verschil tussen knaagdieren en haasachtige? </a:t>
            </a:r>
          </a:p>
          <a:p>
            <a:pPr lvl="1"/>
            <a:r>
              <a:rPr lang="nl-NL" dirty="0" smtClean="0"/>
              <a:t>Snijtanden </a:t>
            </a:r>
          </a:p>
          <a:p>
            <a:pPr lvl="1"/>
            <a:r>
              <a:rPr lang="nl-NL" dirty="0" smtClean="0"/>
              <a:t>Stifttanden </a:t>
            </a:r>
          </a:p>
          <a:p>
            <a:pPr lvl="1"/>
            <a:r>
              <a:rPr lang="nl-NL" dirty="0" smtClean="0"/>
              <a:t>Haasachtigen: door rondjes te draaien met hun kaken. Knaagdieren door onderkaak van voor naar achter te bewegen. </a:t>
            </a:r>
          </a:p>
          <a:p>
            <a:pPr lvl="2"/>
            <a:endParaRPr lang="nl-NL" dirty="0"/>
          </a:p>
        </p:txBody>
      </p:sp>
    </p:spTree>
    <p:extLst>
      <p:ext uri="{BB962C8B-B14F-4D97-AF65-F5344CB8AC3E}">
        <p14:creationId xmlns:p14="http://schemas.microsoft.com/office/powerpoint/2010/main" val="375026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rotWithShape="1">
          <a:blip r:embed="rId2"/>
          <a:srcRect l="76641" t="12023" r="2046" b="27407"/>
          <a:stretch/>
        </p:blipFill>
        <p:spPr>
          <a:xfrm>
            <a:off x="-1" y="0"/>
            <a:ext cx="3496235" cy="6888033"/>
          </a:xfrm>
          <a:prstGeom prst="rect">
            <a:avLst/>
          </a:prstGeom>
        </p:spPr>
      </p:pic>
      <p:pic>
        <p:nvPicPr>
          <p:cNvPr id="5" name="Afbeelding 4"/>
          <p:cNvPicPr>
            <a:picLocks noChangeAspect="1"/>
          </p:cNvPicPr>
          <p:nvPr/>
        </p:nvPicPr>
        <p:blipFill rotWithShape="1">
          <a:blip r:embed="rId3"/>
          <a:srcRect l="77697" t="9252" r="2873" b="4963"/>
          <a:stretch/>
        </p:blipFill>
        <p:spPr>
          <a:xfrm>
            <a:off x="3468884" y="-1"/>
            <a:ext cx="2774895" cy="6888033"/>
          </a:xfrm>
          <a:prstGeom prst="rect">
            <a:avLst/>
          </a:prstGeom>
        </p:spPr>
      </p:pic>
      <p:pic>
        <p:nvPicPr>
          <p:cNvPr id="7" name="Afbeelding 6"/>
          <p:cNvPicPr>
            <a:picLocks noChangeAspect="1"/>
          </p:cNvPicPr>
          <p:nvPr/>
        </p:nvPicPr>
        <p:blipFill rotWithShape="1">
          <a:blip r:embed="rId4"/>
          <a:srcRect l="80178" t="13174" r="2735" b="7169"/>
          <a:stretch/>
        </p:blipFill>
        <p:spPr>
          <a:xfrm>
            <a:off x="6229582" y="0"/>
            <a:ext cx="2854431" cy="7481373"/>
          </a:xfrm>
          <a:prstGeom prst="rect">
            <a:avLst/>
          </a:prstGeom>
        </p:spPr>
      </p:pic>
    </p:spTree>
    <p:extLst>
      <p:ext uri="{BB962C8B-B14F-4D97-AF65-F5344CB8AC3E}">
        <p14:creationId xmlns:p14="http://schemas.microsoft.com/office/powerpoint/2010/main" val="4203710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Maagdarmstelsel </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634641"/>
            <a:ext cx="8216954" cy="4153482"/>
          </a:xfrm>
        </p:spPr>
      </p:pic>
      <p:sp>
        <p:nvSpPr>
          <p:cNvPr id="5" name="Tekstvak 4"/>
          <p:cNvSpPr txBox="1"/>
          <p:nvPr/>
        </p:nvSpPr>
        <p:spPr>
          <a:xfrm>
            <a:off x="1694330" y="2039986"/>
            <a:ext cx="5835183" cy="507831"/>
          </a:xfrm>
          <a:prstGeom prst="rect">
            <a:avLst/>
          </a:prstGeom>
          <a:noFill/>
        </p:spPr>
        <p:txBody>
          <a:bodyPr wrap="square" rtlCol="0">
            <a:spAutoFit/>
          </a:bodyPr>
          <a:lstStyle/>
          <a:p>
            <a:r>
              <a:rPr lang="nl-NL" sz="1350" dirty="0"/>
              <a:t>Vraag: Waarom hebben haasachtige een grote blinde darm en wat doet de blinde darm precies? </a:t>
            </a:r>
          </a:p>
        </p:txBody>
      </p:sp>
    </p:spTree>
    <p:extLst>
      <p:ext uri="{BB962C8B-B14F-4D97-AF65-F5344CB8AC3E}">
        <p14:creationId xmlns:p14="http://schemas.microsoft.com/office/powerpoint/2010/main" val="3061015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9848" y="0"/>
            <a:ext cx="5189220" cy="6858000"/>
          </a:xfrm>
        </p:spPr>
      </p:pic>
    </p:spTree>
    <p:extLst>
      <p:ext uri="{BB962C8B-B14F-4D97-AF65-F5344CB8AC3E}">
        <p14:creationId xmlns:p14="http://schemas.microsoft.com/office/powerpoint/2010/main" val="1293984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Coprofagie/ </a:t>
            </a:r>
            <a:r>
              <a:rPr lang="nl-NL" dirty="0" err="1" smtClean="0"/>
              <a:t>Caecotrofie</a:t>
            </a:r>
            <a:endParaRPr lang="nl-NL" dirty="0"/>
          </a:p>
        </p:txBody>
      </p:sp>
      <p:sp>
        <p:nvSpPr>
          <p:cNvPr id="3" name="Tijdelijke aanduiding voor inhoud 2"/>
          <p:cNvSpPr>
            <a:spLocks noGrp="1"/>
          </p:cNvSpPr>
          <p:nvPr>
            <p:ph idx="1"/>
          </p:nvPr>
        </p:nvSpPr>
        <p:spPr/>
        <p:txBody>
          <a:bodyPr/>
          <a:lstStyle/>
          <a:p>
            <a:r>
              <a:rPr lang="nl-NL" dirty="0" smtClean="0"/>
              <a:t>Eten van eigen ontlasting </a:t>
            </a:r>
          </a:p>
          <a:p>
            <a:r>
              <a:rPr lang="nl-NL" dirty="0" smtClean="0"/>
              <a:t>Veel vitaminen b en k en eiwitten </a:t>
            </a:r>
          </a:p>
          <a:p>
            <a:r>
              <a:rPr lang="nl-NL" dirty="0" smtClean="0"/>
              <a:t>Kort darmstelsel waardoor het nog niet is opgenomen</a:t>
            </a:r>
            <a:endParaRPr lang="nl-NL" dirty="0"/>
          </a:p>
        </p:txBody>
      </p:sp>
      <p:pic>
        <p:nvPicPr>
          <p:cNvPr id="4" name="Afbeelding 3"/>
          <p:cNvPicPr>
            <a:picLocks noChangeAspect="1"/>
          </p:cNvPicPr>
          <p:nvPr/>
        </p:nvPicPr>
        <p:blipFill rotWithShape="1">
          <a:blip r:embed="rId3"/>
          <a:srcRect l="53953" t="48438" r="2708" b="20312"/>
          <a:stretch/>
        </p:blipFill>
        <p:spPr>
          <a:xfrm>
            <a:off x="1470810" y="3747247"/>
            <a:ext cx="7673190" cy="3110753"/>
          </a:xfrm>
          <a:prstGeom prst="rect">
            <a:avLst/>
          </a:prstGeom>
        </p:spPr>
      </p:pic>
    </p:spTree>
    <p:extLst>
      <p:ext uri="{BB962C8B-B14F-4D97-AF65-F5344CB8AC3E}">
        <p14:creationId xmlns:p14="http://schemas.microsoft.com/office/powerpoint/2010/main" val="3805424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Gebit haasachtige</a:t>
            </a:r>
            <a:endParaRPr lang="nl-NL" dirty="0"/>
          </a:p>
        </p:txBody>
      </p:sp>
      <p:sp>
        <p:nvSpPr>
          <p:cNvPr id="3" name="Tijdelijke aanduiding voor inhoud 2"/>
          <p:cNvSpPr>
            <a:spLocks noGrp="1"/>
          </p:cNvSpPr>
          <p:nvPr>
            <p:ph idx="1"/>
          </p:nvPr>
        </p:nvSpPr>
        <p:spPr/>
        <p:txBody>
          <a:bodyPr/>
          <a:lstStyle/>
          <a:p>
            <a:r>
              <a:rPr lang="nl-NL" dirty="0" smtClean="0"/>
              <a:t> Stevige snijtanden </a:t>
            </a:r>
          </a:p>
          <a:p>
            <a:r>
              <a:rPr lang="nl-NL" dirty="0"/>
              <a:t> </a:t>
            </a:r>
            <a:r>
              <a:rPr lang="nl-NL" dirty="0" smtClean="0"/>
              <a:t>Bovenkaakhelft: 1 snijtand, 1 stifttand en zes kiezen </a:t>
            </a:r>
          </a:p>
          <a:p>
            <a:r>
              <a:rPr lang="nl-NL" dirty="0" smtClean="0"/>
              <a:t> Onderkaakhelft : 1 snijtand en vijf kiezen (bron opzoekboek dier)</a:t>
            </a:r>
            <a:endParaRPr lang="nl-NL"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25417" t="13889" r="19792" b="18402"/>
          <a:stretch/>
        </p:blipFill>
        <p:spPr>
          <a:xfrm>
            <a:off x="4894729" y="3707399"/>
            <a:ext cx="4249271" cy="3150601"/>
          </a:xfrm>
          <a:prstGeom prst="rect">
            <a:avLst/>
          </a:prstGeom>
        </p:spPr>
      </p:pic>
    </p:spTree>
    <p:extLst>
      <p:ext uri="{BB962C8B-B14F-4D97-AF65-F5344CB8AC3E}">
        <p14:creationId xmlns:p14="http://schemas.microsoft.com/office/powerpoint/2010/main" val="2257483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Gebitskenmerken konijn</a:t>
            </a:r>
            <a:endParaRPr lang="nl-NL" dirty="0"/>
          </a:p>
        </p:txBody>
      </p:sp>
      <p:sp>
        <p:nvSpPr>
          <p:cNvPr id="3" name="Tijdelijke aanduiding voor inhoud 2"/>
          <p:cNvSpPr>
            <a:spLocks noGrp="1"/>
          </p:cNvSpPr>
          <p:nvPr>
            <p:ph idx="1"/>
          </p:nvPr>
        </p:nvSpPr>
        <p:spPr/>
        <p:txBody>
          <a:bodyPr/>
          <a:lstStyle/>
          <a:p>
            <a:pPr marL="0" indent="0">
              <a:buNone/>
            </a:pPr>
            <a:endParaRPr lang="nl-NL" dirty="0"/>
          </a:p>
        </p:txBody>
      </p:sp>
      <p:pic>
        <p:nvPicPr>
          <p:cNvPr id="5" name="Tijdelijke aanduiding voor inhoud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738" y="1505367"/>
            <a:ext cx="6565543" cy="5352633"/>
          </a:xfrm>
          <a:prstGeom prst="rect">
            <a:avLst/>
          </a:prstGeom>
        </p:spPr>
      </p:pic>
    </p:spTree>
    <p:extLst>
      <p:ext uri="{BB962C8B-B14F-4D97-AF65-F5344CB8AC3E}">
        <p14:creationId xmlns:p14="http://schemas.microsoft.com/office/powerpoint/2010/main" val="2479810680"/>
      </p:ext>
    </p:extLst>
  </p:cSld>
  <p:clrMapOvr>
    <a:masterClrMapping/>
  </p:clrMapOvr>
</p:sld>
</file>

<file path=ppt/theme/theme1.xml><?xml version="1.0" encoding="utf-8"?>
<a:theme xmlns:a="http://schemas.openxmlformats.org/drawingml/2006/main" name="GroeneWelle_v2015">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oeneWelle_v2015" id="{32262DFA-C85B-4B70-8416-EB8247F98055}" vid="{2D1EB2D9-A1FA-4186-9506-712A317FE5F5}"/>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1B260AF2CD54428F973B27AA328C24" ma:contentTypeVersion="0" ma:contentTypeDescription="Een nieuw document maken." ma:contentTypeScope="" ma:versionID="c6d9317de2df74bd22c6a384e3f769fd">
  <xsd:schema xmlns:xsd="http://www.w3.org/2001/XMLSchema" xmlns:xs="http://www.w3.org/2001/XMLSchema" xmlns:p="http://schemas.microsoft.com/office/2006/metadata/properties" targetNamespace="http://schemas.microsoft.com/office/2006/metadata/properties" ma:root="true" ma:fieldsID="5e6333c89b8926f498e5dd200d9e5a5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2D300C-45EC-4B6F-B7AC-392F14C798C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A6B553D-908A-442A-8CDF-F8B6C364B2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A2A386A-CA85-4C40-B9CF-99C3D8DDDA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GroeneWelle_v2015</Template>
  <TotalTime>1320</TotalTime>
  <Words>566</Words>
  <Application>Microsoft Office PowerPoint</Application>
  <PresentationFormat>Diavoorstelling (4:3)</PresentationFormat>
  <Paragraphs>101</Paragraphs>
  <Slides>19</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Calibri Light</vt:lpstr>
      <vt:lpstr>Wingdings</vt:lpstr>
      <vt:lpstr>GroeneWelle_v2015</vt:lpstr>
      <vt:lpstr>Lesindeling</vt:lpstr>
      <vt:lpstr>Micro-rooster</vt:lpstr>
      <vt:lpstr>Definitie haasachtige </vt:lpstr>
      <vt:lpstr>PowerPoint-presentatie</vt:lpstr>
      <vt:lpstr>Maagdarmstelsel </vt:lpstr>
      <vt:lpstr>PowerPoint-presentatie</vt:lpstr>
      <vt:lpstr>Coprofagie/ Caecotrofie</vt:lpstr>
      <vt:lpstr>Gebit haasachtige</vt:lpstr>
      <vt:lpstr>Gebitskenmerken konijn</vt:lpstr>
      <vt:lpstr>Voeding en water konijn</vt:lpstr>
      <vt:lpstr>Een goede voersamenstelling bevat: </vt:lpstr>
      <vt:lpstr>PowerPoint-presentatie</vt:lpstr>
      <vt:lpstr>Functie ruwvoer </vt:lpstr>
      <vt:lpstr>Voedingsfouten </vt:lpstr>
      <vt:lpstr>PowerPoint-presentatie</vt:lpstr>
      <vt:lpstr>PowerPoint-presentatie</vt:lpstr>
      <vt:lpstr>Opdracht(en)</vt:lpstr>
      <vt:lpstr>Begrippen</vt:lpstr>
      <vt:lpstr>Afsluiting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Liza Groot Severt</dc:creator>
  <cp:lastModifiedBy>Nikki Pots</cp:lastModifiedBy>
  <cp:revision>114</cp:revision>
  <dcterms:created xsi:type="dcterms:W3CDTF">2016-05-17T13:10:52Z</dcterms:created>
  <dcterms:modified xsi:type="dcterms:W3CDTF">2018-11-06T09:15:40Z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0x010100FE1B260AF2CD54428F973B27AA328C24</vt:lpwstr>
  </property>
  <property fmtid="{D5CDD505-2E9C-101B-9397-08002B2CF9AE}" pid="3" name="IsMyDocuments">
    <vt:bool>true</vt:bool>
  </property>
</Properties>
</file>